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sldIdLst>
    <p:sldId id="271" r:id="rId3"/>
  </p:sldIdLst>
  <p:sldSz cx="6858000" cy="9906000" type="A4"/>
  <p:notesSz cx="6858000" cy="9144000"/>
  <p:defaultTextStyle>
    <a:defPPr>
      <a:defRPr lang="en-US"/>
    </a:defPPr>
    <a:lvl1pPr marL="0" algn="l" defTabSz="339425" rtl="0" eaLnBrk="1" latinLnBrk="0" hangingPunct="1">
      <a:defRPr sz="668" kern="1200">
        <a:solidFill>
          <a:schemeClr val="tx1"/>
        </a:solidFill>
        <a:latin typeface="+mn-lt"/>
        <a:ea typeface="+mn-ea"/>
        <a:cs typeface="+mn-cs"/>
      </a:defRPr>
    </a:lvl1pPr>
    <a:lvl2pPr marL="169713" algn="l" defTabSz="339425" rtl="0" eaLnBrk="1" latinLnBrk="0" hangingPunct="1">
      <a:defRPr sz="668" kern="1200">
        <a:solidFill>
          <a:schemeClr val="tx1"/>
        </a:solidFill>
        <a:latin typeface="+mn-lt"/>
        <a:ea typeface="+mn-ea"/>
        <a:cs typeface="+mn-cs"/>
      </a:defRPr>
    </a:lvl2pPr>
    <a:lvl3pPr marL="339425" algn="l" defTabSz="339425" rtl="0" eaLnBrk="1" latinLnBrk="0" hangingPunct="1">
      <a:defRPr sz="668" kern="1200">
        <a:solidFill>
          <a:schemeClr val="tx1"/>
        </a:solidFill>
        <a:latin typeface="+mn-lt"/>
        <a:ea typeface="+mn-ea"/>
        <a:cs typeface="+mn-cs"/>
      </a:defRPr>
    </a:lvl3pPr>
    <a:lvl4pPr marL="509138" algn="l" defTabSz="339425" rtl="0" eaLnBrk="1" latinLnBrk="0" hangingPunct="1">
      <a:defRPr sz="668" kern="1200">
        <a:solidFill>
          <a:schemeClr val="tx1"/>
        </a:solidFill>
        <a:latin typeface="+mn-lt"/>
        <a:ea typeface="+mn-ea"/>
        <a:cs typeface="+mn-cs"/>
      </a:defRPr>
    </a:lvl4pPr>
    <a:lvl5pPr marL="678851" algn="l" defTabSz="339425" rtl="0" eaLnBrk="1" latinLnBrk="0" hangingPunct="1">
      <a:defRPr sz="668" kern="1200">
        <a:solidFill>
          <a:schemeClr val="tx1"/>
        </a:solidFill>
        <a:latin typeface="+mn-lt"/>
        <a:ea typeface="+mn-ea"/>
        <a:cs typeface="+mn-cs"/>
      </a:defRPr>
    </a:lvl5pPr>
    <a:lvl6pPr marL="848563" algn="l" defTabSz="339425" rtl="0" eaLnBrk="1" latinLnBrk="0" hangingPunct="1">
      <a:defRPr sz="668" kern="1200">
        <a:solidFill>
          <a:schemeClr val="tx1"/>
        </a:solidFill>
        <a:latin typeface="+mn-lt"/>
        <a:ea typeface="+mn-ea"/>
        <a:cs typeface="+mn-cs"/>
      </a:defRPr>
    </a:lvl6pPr>
    <a:lvl7pPr marL="1018276" algn="l" defTabSz="339425" rtl="0" eaLnBrk="1" latinLnBrk="0" hangingPunct="1">
      <a:defRPr sz="668" kern="1200">
        <a:solidFill>
          <a:schemeClr val="tx1"/>
        </a:solidFill>
        <a:latin typeface="+mn-lt"/>
        <a:ea typeface="+mn-ea"/>
        <a:cs typeface="+mn-cs"/>
      </a:defRPr>
    </a:lvl7pPr>
    <a:lvl8pPr marL="1187988" algn="l" defTabSz="339425" rtl="0" eaLnBrk="1" latinLnBrk="0" hangingPunct="1">
      <a:defRPr sz="668" kern="1200">
        <a:solidFill>
          <a:schemeClr val="tx1"/>
        </a:solidFill>
        <a:latin typeface="+mn-lt"/>
        <a:ea typeface="+mn-ea"/>
        <a:cs typeface="+mn-cs"/>
      </a:defRPr>
    </a:lvl8pPr>
    <a:lvl9pPr marL="1357701" algn="l" defTabSz="339425" rtl="0" eaLnBrk="1" latinLnBrk="0" hangingPunct="1">
      <a:defRPr sz="66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B5FAB1-FCD7-E608-C280-3A73B7D96D1F}" v="2" dt="2022-06-14T13:32:21.7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0" d="100"/>
          <a:sy n="120" d="100"/>
        </p:scale>
        <p:origin x="828"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non, Meghna (Gurgaon)" userId="S::meghna.menon@right.com::bb84b96f-3a55-4212-8ad2-4f00dfcb94f5" providerId="AD" clId="Web-{7CB5FAB1-FCD7-E608-C280-3A73B7D96D1F}"/>
    <pc:docChg chg="modSld">
      <pc:chgData name="Menon, Meghna (Gurgaon)" userId="S::meghna.menon@right.com::bb84b96f-3a55-4212-8ad2-4f00dfcb94f5" providerId="AD" clId="Web-{7CB5FAB1-FCD7-E608-C280-3A73B7D96D1F}" dt="2022-06-14T13:32:21.734" v="1"/>
      <pc:docMkLst>
        <pc:docMk/>
      </pc:docMkLst>
      <pc:sldChg chg="addSp delSp modSp">
        <pc:chgData name="Menon, Meghna (Gurgaon)" userId="S::meghna.menon@right.com::bb84b96f-3a55-4212-8ad2-4f00dfcb94f5" providerId="AD" clId="Web-{7CB5FAB1-FCD7-E608-C280-3A73B7D96D1F}" dt="2022-06-14T13:32:21.734" v="1"/>
        <pc:sldMkLst>
          <pc:docMk/>
          <pc:sldMk cId="665128332" sldId="271"/>
        </pc:sldMkLst>
        <pc:graphicFrameChg chg="add del mod">
          <ac:chgData name="Menon, Meghna (Gurgaon)" userId="S::meghna.menon@right.com::bb84b96f-3a55-4212-8ad2-4f00dfcb94f5" providerId="AD" clId="Web-{7CB5FAB1-FCD7-E608-C280-3A73B7D96D1F}" dt="2022-06-14T13:32:21.734" v="1"/>
          <ac:graphicFrameMkLst>
            <pc:docMk/>
            <pc:sldMk cId="665128332" sldId="271"/>
            <ac:graphicFrameMk id="7" creationId="{16580B3D-C206-8882-9395-B8EC9B74C1A4}"/>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03598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4116894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32111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872367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300689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3005146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468313" y="6629400"/>
            <a:ext cx="5915025" cy="21669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1034452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71488" y="2636838"/>
            <a:ext cx="2881312" cy="6284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3505200" y="2636838"/>
            <a:ext cx="2881313" cy="6284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1520093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a:t>Click to edit Master title style</a:t>
            </a:r>
            <a:endParaRPr lang="en-IN"/>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2036741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2280152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284837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2524201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4526042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18282223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28377247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8550" y="527050"/>
            <a:ext cx="1477963" cy="8394700"/>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71488" y="527050"/>
            <a:ext cx="4284662" cy="8394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595237A-CD4D-441C-85D9-21DEC96099AC}" type="datetimeFigureOut">
              <a:rPr lang="en-IN" smtClean="0"/>
              <a:t>17-05-2025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1FF022ED-D21D-43BF-8B33-04945BFC2E8E}" type="slidenum">
              <a:rPr lang="en-IN" smtClean="0"/>
              <a:t>‹#›</a:t>
            </a:fld>
            <a:endParaRPr lang="en-IN" dirty="0"/>
          </a:p>
        </p:txBody>
      </p:sp>
    </p:spTree>
    <p:extLst>
      <p:ext uri="{BB962C8B-B14F-4D97-AF65-F5344CB8AC3E}">
        <p14:creationId xmlns:p14="http://schemas.microsoft.com/office/powerpoint/2010/main" val="149251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00248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2528831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55294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4086373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66634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69468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7C606C7-E378-47DF-8CC7-67E2569A9C28}" type="datetimeFigureOut">
              <a:rPr lang="en-US" smtClean="0"/>
              <a:t>5/17/2025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0EAE8E-EEF2-4ABA-B082-D695EBA3A0A8}" type="slidenum">
              <a:rPr lang="en-US" smtClean="0"/>
              <a:t>‹#›</a:t>
            </a:fld>
            <a:endParaRPr lang="en-US" dirty="0"/>
          </a:p>
        </p:txBody>
      </p:sp>
    </p:spTree>
    <p:extLst>
      <p:ext uri="{BB962C8B-B14F-4D97-AF65-F5344CB8AC3E}">
        <p14:creationId xmlns:p14="http://schemas.microsoft.com/office/powerpoint/2010/main" val="159822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ounded Rectangle 8"/>
          <p:cNvSpPr/>
          <p:nvPr userDrawn="1"/>
        </p:nvSpPr>
        <p:spPr>
          <a:xfrm>
            <a:off x="1448300" y="412648"/>
            <a:ext cx="5215467" cy="417139"/>
          </a:xfrm>
          <a:prstGeom prst="roundRect">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1344" tIns="15672" rIns="31344" bIns="15672" numCol="1" spcCol="0" rtlCol="0" fromWordArt="0" anchor="ctr" anchorCtr="0" forceAA="0" compatLnSpc="1">
            <a:prstTxWarp prst="textNoShape">
              <a:avLst/>
            </a:prstTxWarp>
            <a:noAutofit/>
          </a:bodyPr>
          <a:lstStyle/>
          <a:p>
            <a:pPr algn="ctr"/>
            <a:endParaRPr lang="en-US" sz="229" dirty="0"/>
          </a:p>
        </p:txBody>
      </p:sp>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7C606C7-E378-47DF-8CC7-67E2569A9C28}" type="datetimeFigureOut">
              <a:rPr lang="en-US" smtClean="0"/>
              <a:t>5/17/2025</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337023" y="9303426"/>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80EAE8E-EEF2-4ABA-B082-D695EBA3A0A8}" type="slidenum">
              <a:rPr lang="en-US" smtClean="0"/>
              <a:t>‹#›</a:t>
            </a:fld>
            <a:endParaRPr lang="en-US" dirty="0"/>
          </a:p>
        </p:txBody>
      </p:sp>
      <p:sp>
        <p:nvSpPr>
          <p:cNvPr id="7" name="Rectangle 6"/>
          <p:cNvSpPr/>
          <p:nvPr userDrawn="1"/>
        </p:nvSpPr>
        <p:spPr>
          <a:xfrm>
            <a:off x="1659467" y="470159"/>
            <a:ext cx="5198533" cy="9435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1344" tIns="15672" rIns="31344" bIns="15672" numCol="1" spcCol="0" rtlCol="0" fromWordArt="0" anchor="ctr" anchorCtr="0" forceAA="0" compatLnSpc="1">
            <a:prstTxWarp prst="textNoShape">
              <a:avLst/>
            </a:prstTxWarp>
            <a:noAutofit/>
          </a:bodyPr>
          <a:lstStyle/>
          <a:p>
            <a:pPr algn="ctr"/>
            <a:endParaRPr lang="en-US" sz="229" dirty="0"/>
          </a:p>
        </p:txBody>
      </p:sp>
      <p:sp>
        <p:nvSpPr>
          <p:cNvPr id="8" name="Rectangle 7"/>
          <p:cNvSpPr/>
          <p:nvPr userDrawn="1"/>
        </p:nvSpPr>
        <p:spPr>
          <a:xfrm>
            <a:off x="0" y="11845"/>
            <a:ext cx="1659467" cy="9894156"/>
          </a:xfrm>
          <a:prstGeom prst="rect">
            <a:avLst/>
          </a:prstGeom>
          <a:solidFill>
            <a:schemeClr val="bg1">
              <a:lumMod val="9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1344" tIns="15672" rIns="31344" bIns="15672" numCol="1" spcCol="0" rtlCol="0" fromWordArt="0" anchor="ctr" anchorCtr="0" forceAA="0" compatLnSpc="1">
            <a:prstTxWarp prst="textNoShape">
              <a:avLst/>
            </a:prstTxWarp>
            <a:noAutofit/>
          </a:bodyPr>
          <a:lstStyle/>
          <a:p>
            <a:pPr algn="ctr"/>
            <a:endParaRPr lang="en-US" sz="229" dirty="0"/>
          </a:p>
        </p:txBody>
      </p:sp>
      <p:sp>
        <p:nvSpPr>
          <p:cNvPr id="10" name="Rectangle 9"/>
          <p:cNvSpPr/>
          <p:nvPr userDrawn="1"/>
        </p:nvSpPr>
        <p:spPr>
          <a:xfrm>
            <a:off x="1" y="-9671"/>
            <a:ext cx="6858000" cy="458313"/>
          </a:xfrm>
          <a:prstGeom prst="rect">
            <a:avLst/>
          </a:prstGeom>
          <a:gradFill flip="none" rotWithShape="1">
            <a:gsLst>
              <a:gs pos="0">
                <a:schemeClr val="accent1">
                  <a:lumMod val="50000"/>
                </a:schemeClr>
              </a:gs>
              <a:gs pos="100000">
                <a:schemeClr val="accent1">
                  <a:lumMod val="20000"/>
                  <a:lumOff val="80000"/>
                </a:schemeClr>
              </a:gs>
            </a:gsLst>
            <a:lin ang="0" scaled="1"/>
            <a:tileRect/>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1344" tIns="15672" rIns="31344" bIns="15672" numCol="1" spcCol="0" rtlCol="0" fromWordArt="0" anchor="ctr" anchorCtr="0" forceAA="0" compatLnSpc="1">
            <a:prstTxWarp prst="textNoShape">
              <a:avLst/>
            </a:prstTxWarp>
            <a:noAutofit/>
          </a:bodyPr>
          <a:lstStyle/>
          <a:p>
            <a:pPr algn="ctr"/>
            <a:endParaRPr lang="en-US" sz="229" dirty="0"/>
          </a:p>
        </p:txBody>
      </p:sp>
      <p:pic>
        <p:nvPicPr>
          <p:cNvPr id="11" name="Picture 10" descr="arrows_right.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97194" y="-4511"/>
            <a:ext cx="548587" cy="440585"/>
          </a:xfrm>
          <a:prstGeom prst="rect">
            <a:avLst/>
          </a:prstGeom>
        </p:spPr>
      </p:pic>
    </p:spTree>
    <p:extLst>
      <p:ext uri="{BB962C8B-B14F-4D97-AF65-F5344CB8AC3E}">
        <p14:creationId xmlns:p14="http://schemas.microsoft.com/office/powerpoint/2010/main" val="8280360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4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F595237A-CD4D-441C-85D9-21DEC96099AC}" type="datetimeFigureOut">
              <a:rPr lang="en-IN" smtClean="0"/>
              <a:t>17-05-2025</a:t>
            </a:fld>
            <a:endParaRPr lang="en-IN" dirty="0"/>
          </a:p>
        </p:txBody>
      </p:sp>
      <p:sp>
        <p:nvSpPr>
          <p:cNvPr id="5" name="Footer Placeholder 4"/>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1FF022ED-D21D-43BF-8B33-04945BFC2E8E}" type="slidenum">
              <a:rPr lang="en-IN" smtClean="0"/>
              <a:t>‹#›</a:t>
            </a:fld>
            <a:endParaRPr lang="en-IN" dirty="0"/>
          </a:p>
        </p:txBody>
      </p:sp>
    </p:spTree>
    <p:extLst>
      <p:ext uri="{BB962C8B-B14F-4D97-AF65-F5344CB8AC3E}">
        <p14:creationId xmlns:p14="http://schemas.microsoft.com/office/powerpoint/2010/main" val="23405962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linkedin.com/in/shreya-basu-583a0b2/"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1352" y="848942"/>
            <a:ext cx="1427041" cy="14883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659467" y="470159"/>
            <a:ext cx="5198533" cy="9435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1344" tIns="15672" rIns="31344" bIns="15672" numCol="1" spcCol="0" rtlCol="0" fromWordArt="0" anchor="ctr" anchorCtr="0" forceAA="0" compatLnSpc="1">
            <a:prstTxWarp prst="textNoShape">
              <a:avLst/>
            </a:prstTxWarp>
            <a:noAutofit/>
          </a:bodyPr>
          <a:lstStyle/>
          <a:p>
            <a:pPr algn="ctr"/>
            <a:endParaRPr lang="en-US" sz="229" dirty="0">
              <a:latin typeface="Arial" panose="020B0604020202020204" pitchFamily="34" charset="0"/>
              <a:cs typeface="Arial" panose="020B0604020202020204" pitchFamily="34" charset="0"/>
            </a:endParaRPr>
          </a:p>
        </p:txBody>
      </p:sp>
      <p:sp>
        <p:nvSpPr>
          <p:cNvPr id="10" name="TextBox 9"/>
          <p:cNvSpPr txBox="1"/>
          <p:nvPr/>
        </p:nvSpPr>
        <p:spPr>
          <a:xfrm>
            <a:off x="2277374" y="-17318"/>
            <a:ext cx="4428501" cy="707886"/>
          </a:xfrm>
          <a:prstGeom prst="rect">
            <a:avLst/>
          </a:prstGeom>
          <a:noFill/>
        </p:spPr>
        <p:txBody>
          <a:bodyPr wrap="square" rtlCol="0">
            <a:spAutoFit/>
          </a:bodyPr>
          <a:lstStyle/>
          <a:p>
            <a:pPr algn="ctr"/>
            <a:r>
              <a:rPr lang="en-US" sz="1400" b="1" dirty="0" smtClean="0">
                <a:latin typeface="Century Gothic" panose="020B0502020202020204" pitchFamily="34" charset="0"/>
                <a:cs typeface="Arial" panose="020B0604020202020204" pitchFamily="34" charset="0"/>
              </a:rPr>
              <a:t>Shreya Basu</a:t>
            </a:r>
            <a:r>
              <a:rPr lang="en-US" sz="1400" dirty="0">
                <a:latin typeface="Century Gothic" panose="020B0502020202020204" pitchFamily="34" charset="0"/>
                <a:cs typeface="Arial" panose="020B0604020202020204" pitchFamily="34" charset="0"/>
              </a:rPr>
              <a:t>, </a:t>
            </a:r>
            <a:r>
              <a:rPr lang="en-US" sz="1400" b="1" dirty="0" smtClean="0">
                <a:latin typeface="Century Gothic" panose="020B0502020202020204" pitchFamily="34" charset="0"/>
                <a:cs typeface="Arial" panose="020B0604020202020204" pitchFamily="34" charset="0"/>
              </a:rPr>
              <a:t>Consultant, Coach </a:t>
            </a:r>
            <a:r>
              <a:rPr lang="en-US" sz="1400" b="1" dirty="0">
                <a:latin typeface="Century Gothic" panose="020B0502020202020204" pitchFamily="34" charset="0"/>
                <a:cs typeface="Arial" panose="020B0604020202020204" pitchFamily="34" charset="0"/>
              </a:rPr>
              <a:t>and Facilitator</a:t>
            </a:r>
            <a:r>
              <a:rPr lang="en-US" sz="1400" dirty="0">
                <a:latin typeface="Century Gothic" panose="020B0502020202020204" pitchFamily="34" charset="0"/>
                <a:cs typeface="Arial" panose="020B0604020202020204" pitchFamily="34" charset="0"/>
              </a:rPr>
              <a:t>, </a:t>
            </a:r>
            <a:r>
              <a:rPr lang="en-US" sz="1400" b="1" dirty="0">
                <a:latin typeface="Century Gothic" panose="020B0502020202020204" pitchFamily="34" charset="0"/>
                <a:cs typeface="Arial" panose="020B0604020202020204" pitchFamily="34" charset="0"/>
              </a:rPr>
              <a:t>PPA-DISC </a:t>
            </a:r>
            <a:r>
              <a:rPr lang="en-US" sz="1400" b="1" dirty="0" smtClean="0">
                <a:latin typeface="Century Gothic" panose="020B0502020202020204" pitchFamily="34" charset="0"/>
                <a:cs typeface="Arial" panose="020B0604020202020204" pitchFamily="34" charset="0"/>
              </a:rPr>
              <a:t>Certified, ACC Pursuant (ICF)</a:t>
            </a:r>
            <a:endParaRPr lang="en-US" sz="1400" b="1" dirty="0">
              <a:latin typeface="Century Gothic" panose="020B0502020202020204" pitchFamily="34" charset="0"/>
              <a:cs typeface="Arial" panose="020B0604020202020204" pitchFamily="34" charset="0"/>
            </a:endParaRPr>
          </a:p>
          <a:p>
            <a:endParaRPr lang="en-US" sz="1200" dirty="0">
              <a:latin typeface="Century Gothic" panose="020B0502020202020204" pitchFamily="34" charset="0"/>
              <a:cs typeface="Arial" panose="020B0604020202020204" pitchFamily="34" charset="0"/>
            </a:endParaRPr>
          </a:p>
        </p:txBody>
      </p:sp>
      <p:sp>
        <p:nvSpPr>
          <p:cNvPr id="11" name="TextBox 10"/>
          <p:cNvSpPr txBox="1"/>
          <p:nvPr/>
        </p:nvSpPr>
        <p:spPr>
          <a:xfrm>
            <a:off x="2184677" y="484562"/>
            <a:ext cx="4521198" cy="369332"/>
          </a:xfrm>
          <a:prstGeom prst="rect">
            <a:avLst/>
          </a:prstGeom>
          <a:noFill/>
        </p:spPr>
        <p:txBody>
          <a:bodyPr wrap="square" rtlCol="0">
            <a:spAutoFit/>
          </a:bodyPr>
          <a:lstStyle/>
          <a:p>
            <a:pPr algn="ctr"/>
            <a:r>
              <a:rPr lang="en-US" sz="900" dirty="0" smtClean="0"/>
              <a:t>Email</a:t>
            </a:r>
            <a:r>
              <a:rPr lang="en-US" sz="900" dirty="0"/>
              <a:t>: </a:t>
            </a:r>
            <a:r>
              <a:rPr lang="en-US" sz="900" u="sng" smtClean="0"/>
              <a:t>Shreyabasu3@gmail.com</a:t>
            </a:r>
            <a:r>
              <a:rPr lang="en-US" sz="900" smtClean="0"/>
              <a:t>;</a:t>
            </a:r>
            <a:endParaRPr lang="en-IN" sz="900" dirty="0"/>
          </a:p>
          <a:p>
            <a:pPr algn="ctr"/>
            <a:r>
              <a:rPr lang="en-US" sz="900" u="sng" dirty="0">
                <a:hlinkClick r:id="rId2"/>
              </a:rPr>
              <a:t>https://www.linkedin.com/in/shreya-basu-583a0b2/</a:t>
            </a:r>
            <a:endParaRPr lang="en-US" sz="1200" dirty="0">
              <a:latin typeface="Century Gothic" panose="020B0502020202020204" pitchFamily="34" charset="0"/>
              <a:cs typeface="Arial" panose="020B0604020202020204" pitchFamily="34" charset="0"/>
            </a:endParaRPr>
          </a:p>
        </p:txBody>
      </p:sp>
      <p:sp>
        <p:nvSpPr>
          <p:cNvPr id="14" name="TextBox 13"/>
          <p:cNvSpPr txBox="1"/>
          <p:nvPr/>
        </p:nvSpPr>
        <p:spPr>
          <a:xfrm>
            <a:off x="41350" y="4935052"/>
            <a:ext cx="1659467" cy="1115690"/>
          </a:xfrm>
          <a:prstGeom prst="rect">
            <a:avLst/>
          </a:prstGeom>
          <a:noFill/>
          <a:ln>
            <a:noFill/>
          </a:ln>
        </p:spPr>
        <p:txBody>
          <a:bodyPr wrap="square" rtlCol="0">
            <a:spAutoFit/>
          </a:bodyPr>
          <a:lstStyle/>
          <a:p>
            <a:r>
              <a:rPr lang="en-US" sz="1050" b="1" dirty="0">
                <a:latin typeface="Arial" panose="020B0604020202020204" pitchFamily="34" charset="0"/>
                <a:cs typeface="Arial" panose="020B0604020202020204" pitchFamily="34" charset="0"/>
              </a:rPr>
              <a:t>Education Background</a:t>
            </a:r>
          </a:p>
          <a:p>
            <a:endParaRPr lang="en-US" sz="8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800" dirty="0" smtClean="0">
                <a:latin typeface="Arial" panose="020B0604020202020204" pitchFamily="34" charset="0"/>
                <a:cs typeface="Arial" panose="020B0604020202020204" pitchFamily="34" charset="0"/>
              </a:rPr>
              <a:t>Executive HRM course, XLRI Jamshedpur (PGCHRM)</a:t>
            </a:r>
            <a:endParaRPr lang="en-US" sz="8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800" dirty="0">
                <a:latin typeface="Arial" panose="020B0604020202020204" pitchFamily="34" charset="0"/>
                <a:cs typeface="Arial" panose="020B0604020202020204" pitchFamily="34" charset="0"/>
              </a:rPr>
              <a:t>Bachelors of Arts, </a:t>
            </a:r>
            <a:r>
              <a:rPr lang="en-US" sz="800" dirty="0" smtClean="0">
                <a:latin typeface="Arial" panose="020B0604020202020204" pitchFamily="34" charset="0"/>
                <a:cs typeface="Arial" panose="020B0604020202020204" pitchFamily="34" charset="0"/>
              </a:rPr>
              <a:t>Sociology Honours, University of Kolkata</a:t>
            </a:r>
            <a:endParaRPr lang="en-US" sz="800" dirty="0">
              <a:latin typeface="Arial" panose="020B0604020202020204" pitchFamily="34" charset="0"/>
              <a:cs typeface="Arial" panose="020B0604020202020204" pitchFamily="34" charset="0"/>
            </a:endParaRPr>
          </a:p>
        </p:txBody>
      </p:sp>
      <p:sp>
        <p:nvSpPr>
          <p:cNvPr id="15" name="TextBox 14"/>
          <p:cNvSpPr txBox="1"/>
          <p:nvPr/>
        </p:nvSpPr>
        <p:spPr>
          <a:xfrm>
            <a:off x="56634" y="6059925"/>
            <a:ext cx="1628800" cy="2469907"/>
          </a:xfrm>
          <a:prstGeom prst="rect">
            <a:avLst/>
          </a:prstGeom>
          <a:noFill/>
          <a:ln>
            <a:noFill/>
          </a:ln>
        </p:spPr>
        <p:txBody>
          <a:bodyPr wrap="square" rtlCol="0">
            <a:spAutoFit/>
          </a:bodyPr>
          <a:lstStyle/>
          <a:p>
            <a:r>
              <a:rPr lang="en-US" sz="1050" b="1" dirty="0">
                <a:latin typeface="Arial" panose="020B0604020202020204" pitchFamily="34" charset="0"/>
                <a:cs typeface="Arial" panose="020B0604020202020204" pitchFamily="34" charset="0"/>
              </a:rPr>
              <a:t>Certifications</a:t>
            </a:r>
          </a:p>
          <a:p>
            <a:pPr marL="171450" indent="-171450">
              <a:buFont typeface="Arial" panose="020B0604020202020204" pitchFamily="34" charset="0"/>
              <a:buChar char="•"/>
            </a:pPr>
            <a:endParaRPr lang="en-US" sz="800" b="1" dirty="0" smtClean="0"/>
          </a:p>
          <a:p>
            <a:pPr marL="171450" indent="-171450">
              <a:buFont typeface="Arial" panose="020B0604020202020204" pitchFamily="34" charset="0"/>
              <a:buChar char="•"/>
            </a:pPr>
            <a:r>
              <a:rPr lang="en-US" sz="800" b="1" dirty="0" smtClean="0"/>
              <a:t>Pursuing ACC-Completed Level 1-Foundation of Coaching, April 2025, BYLD (Reg: ICF)</a:t>
            </a:r>
          </a:p>
          <a:p>
            <a:pPr marL="171450" indent="-171450" algn="just">
              <a:buFont typeface="Arial" panose="020B0604020202020204" pitchFamily="34" charset="0"/>
              <a:buChar char="•"/>
            </a:pPr>
            <a:endParaRPr lang="en-US" sz="800" b="1" dirty="0" smtClean="0"/>
          </a:p>
          <a:p>
            <a:pPr marL="171450" indent="-171450" algn="just">
              <a:buFont typeface="Arial" panose="020B0604020202020204" pitchFamily="34" charset="0"/>
              <a:buChar char="•"/>
            </a:pPr>
            <a:r>
              <a:rPr lang="en-US" sz="800" b="1" dirty="0" smtClean="0"/>
              <a:t>PPA-DISC Certified,Thomas,June 2024</a:t>
            </a:r>
          </a:p>
          <a:p>
            <a:endParaRPr lang="en-US" sz="800" b="1" dirty="0" smtClean="0"/>
          </a:p>
          <a:p>
            <a:pPr marL="171450" indent="-171450" algn="just">
              <a:buFont typeface="Arial" panose="020B0604020202020204" pitchFamily="34" charset="0"/>
              <a:buChar char="•"/>
            </a:pPr>
            <a:r>
              <a:rPr lang="en-US" sz="800" dirty="0" smtClean="0"/>
              <a:t>Internally certified in corporate career </a:t>
            </a:r>
            <a:r>
              <a:rPr lang="en-US" sz="800" dirty="0"/>
              <a:t>as facilitator for Talent Management workshops, Diversity &amp; Inclusion modules, Coaching and assessment modules as well as on Leadership Essentials and Situational Leadership modules.</a:t>
            </a:r>
            <a:endParaRPr lang="en-US" sz="1000" dirty="0">
              <a:latin typeface="Arial" panose="020B0604020202020204" pitchFamily="34" charset="0"/>
              <a:cs typeface="Arial" panose="020B0604020202020204" pitchFamily="34" charset="0"/>
            </a:endParaRPr>
          </a:p>
        </p:txBody>
      </p:sp>
      <p:sp>
        <p:nvSpPr>
          <p:cNvPr id="16" name="TextBox 15"/>
          <p:cNvSpPr txBox="1"/>
          <p:nvPr/>
        </p:nvSpPr>
        <p:spPr>
          <a:xfrm>
            <a:off x="87171" y="8529832"/>
            <a:ext cx="1628800" cy="830997"/>
          </a:xfrm>
          <a:prstGeom prst="rect">
            <a:avLst/>
          </a:prstGeom>
          <a:noFill/>
          <a:ln>
            <a:noFill/>
          </a:ln>
        </p:spPr>
        <p:txBody>
          <a:bodyPr wrap="square" rtlCol="0">
            <a:spAutoFit/>
          </a:bodyPr>
          <a:lstStyle/>
          <a:p>
            <a:r>
              <a:rPr lang="en-US" sz="1050" b="1" dirty="0">
                <a:latin typeface="Arial" panose="020B0604020202020204" pitchFamily="34" charset="0"/>
                <a:cs typeface="Arial" panose="020B0604020202020204" pitchFamily="34" charset="0"/>
              </a:rPr>
              <a:t>Languages Known</a:t>
            </a:r>
          </a:p>
          <a:p>
            <a:endParaRPr lang="en-US" sz="105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English</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Hindi</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Bengali</a:t>
            </a:r>
          </a:p>
        </p:txBody>
      </p:sp>
      <p:sp>
        <p:nvSpPr>
          <p:cNvPr id="17" name="TextBox 16"/>
          <p:cNvSpPr txBox="1"/>
          <p:nvPr/>
        </p:nvSpPr>
        <p:spPr>
          <a:xfrm>
            <a:off x="1729109" y="848942"/>
            <a:ext cx="1628800" cy="307777"/>
          </a:xfrm>
          <a:prstGeom prst="rect">
            <a:avLst/>
          </a:prstGeom>
          <a:noFill/>
          <a:ln>
            <a:noFill/>
          </a:ln>
        </p:spPr>
        <p:txBody>
          <a:bodyPr wrap="square" rtlCol="0">
            <a:spAutoFit/>
          </a:bodyPr>
          <a:lstStyle/>
          <a:p>
            <a:r>
              <a:rPr lang="en-US" sz="1400" b="1" dirty="0">
                <a:latin typeface="Arial" panose="020B0604020202020204" pitchFamily="34" charset="0"/>
                <a:cs typeface="Arial" panose="020B0604020202020204" pitchFamily="34" charset="0"/>
              </a:rPr>
              <a:t>Introduction</a:t>
            </a:r>
          </a:p>
        </p:txBody>
      </p:sp>
      <p:sp>
        <p:nvSpPr>
          <p:cNvPr id="18" name="TextBox 17"/>
          <p:cNvSpPr txBox="1"/>
          <p:nvPr/>
        </p:nvSpPr>
        <p:spPr>
          <a:xfrm>
            <a:off x="1763335" y="4658053"/>
            <a:ext cx="1882260" cy="307777"/>
          </a:xfrm>
          <a:prstGeom prst="rect">
            <a:avLst/>
          </a:prstGeom>
          <a:noFill/>
          <a:ln>
            <a:noFill/>
          </a:ln>
        </p:spPr>
        <p:txBody>
          <a:bodyPr wrap="square" rtlCol="0">
            <a:spAutoFit/>
          </a:bodyPr>
          <a:lstStyle/>
          <a:p>
            <a:r>
              <a:rPr lang="en-US" sz="1400" b="1" dirty="0" smtClean="0">
                <a:latin typeface="Arial" panose="020B0604020202020204" pitchFamily="34" charset="0"/>
                <a:cs typeface="Arial" panose="020B0604020202020204" pitchFamily="34" charset="0"/>
              </a:rPr>
              <a:t>Specializations</a:t>
            </a:r>
            <a:endParaRPr lang="en-US" sz="1400" b="1" dirty="0">
              <a:latin typeface="Arial" panose="020B0604020202020204" pitchFamily="34" charset="0"/>
              <a:cs typeface="Arial" panose="020B0604020202020204" pitchFamily="34" charset="0"/>
            </a:endParaRPr>
          </a:p>
        </p:txBody>
      </p:sp>
      <p:sp>
        <p:nvSpPr>
          <p:cNvPr id="19" name="TextBox 18"/>
          <p:cNvSpPr txBox="1"/>
          <p:nvPr/>
        </p:nvSpPr>
        <p:spPr>
          <a:xfrm>
            <a:off x="1809959" y="6461959"/>
            <a:ext cx="2134184" cy="307777"/>
          </a:xfrm>
          <a:prstGeom prst="rect">
            <a:avLst/>
          </a:prstGeom>
          <a:noFill/>
          <a:ln>
            <a:noFill/>
          </a:ln>
        </p:spPr>
        <p:txBody>
          <a:bodyPr wrap="square" rtlCol="0">
            <a:spAutoFit/>
          </a:bodyPr>
          <a:lstStyle/>
          <a:p>
            <a:r>
              <a:rPr lang="en-US" sz="1400" b="1" dirty="0">
                <a:latin typeface="Arial" panose="020B0604020202020204" pitchFamily="34" charset="0"/>
                <a:cs typeface="Arial" panose="020B0604020202020204" pitchFamily="34" charset="0"/>
              </a:rPr>
              <a:t>Client Partnerships</a:t>
            </a:r>
          </a:p>
        </p:txBody>
      </p:sp>
      <p:sp>
        <p:nvSpPr>
          <p:cNvPr id="20" name="TextBox 19"/>
          <p:cNvSpPr txBox="1"/>
          <p:nvPr/>
        </p:nvSpPr>
        <p:spPr>
          <a:xfrm>
            <a:off x="24339" y="2311257"/>
            <a:ext cx="1618520" cy="2746906"/>
          </a:xfrm>
          <a:prstGeom prst="rect">
            <a:avLst/>
          </a:prstGeom>
          <a:noFill/>
          <a:ln>
            <a:noFill/>
          </a:ln>
        </p:spPr>
        <p:txBody>
          <a:bodyPr wrap="square" rtlCol="0">
            <a:spAutoFit/>
          </a:bodyPr>
          <a:lstStyle/>
          <a:p>
            <a:r>
              <a:rPr lang="en-US" sz="1050" b="1" dirty="0">
                <a:latin typeface="Arial" panose="020B0604020202020204" pitchFamily="34" charset="0"/>
                <a:cs typeface="Arial" panose="020B0604020202020204" pitchFamily="34" charset="0"/>
              </a:rPr>
              <a:t>Work Experience</a:t>
            </a:r>
          </a:p>
          <a:p>
            <a:pPr algn="just"/>
            <a:endParaRPr lang="en-US" sz="800" dirty="0" smtClean="0"/>
          </a:p>
          <a:p>
            <a:pPr algn="just"/>
            <a:r>
              <a:rPr lang="en-US" sz="800" dirty="0" smtClean="0"/>
              <a:t>Shreya </a:t>
            </a:r>
            <a:r>
              <a:rPr lang="en-US" sz="800" dirty="0"/>
              <a:t>has about </a:t>
            </a:r>
            <a:r>
              <a:rPr lang="en-US" sz="800" dirty="0" smtClean="0"/>
              <a:t>17 </a:t>
            </a:r>
            <a:r>
              <a:rPr lang="en-US" sz="800" dirty="0"/>
              <a:t>years of </a:t>
            </a:r>
            <a:r>
              <a:rPr lang="en-US" sz="800" dirty="0" smtClean="0"/>
              <a:t>corporate experience (plus 2 years in Coaching, Consulting) </a:t>
            </a:r>
            <a:r>
              <a:rPr lang="en-US" sz="800" dirty="0"/>
              <a:t>in developing and managing the complete spectrum of human resource function while working across diverse industries namely </a:t>
            </a:r>
            <a:r>
              <a:rPr lang="en-US" sz="800" dirty="0" smtClean="0"/>
              <a:t>IT Telecom</a:t>
            </a:r>
            <a:r>
              <a:rPr lang="en-US" sz="800" dirty="0"/>
              <a:t>, Media &amp; Entertainment, General Insurance, and </a:t>
            </a:r>
            <a:r>
              <a:rPr lang="en-US" sz="800" dirty="0" smtClean="0"/>
              <a:t>Healthcare-Pharma, Medical Device and Life sciences, Manufacturing industries. </a:t>
            </a:r>
            <a:r>
              <a:rPr lang="en-US" sz="800" dirty="0"/>
              <a:t>Breadth of experience covers Strategic HRM, Talent Acquisition, Talent Management and overall Organization Development in high </a:t>
            </a:r>
            <a:r>
              <a:rPr lang="en-US" sz="800" dirty="0" smtClean="0"/>
              <a:t>growth </a:t>
            </a:r>
            <a:r>
              <a:rPr lang="en-US" sz="800" dirty="0"/>
              <a:t>and fast paced </a:t>
            </a:r>
            <a:r>
              <a:rPr lang="en-US" sz="800" dirty="0" smtClean="0"/>
              <a:t>organizations. </a:t>
            </a:r>
            <a:endParaRPr lang="en-IN" sz="800" dirty="0"/>
          </a:p>
          <a:p>
            <a:endParaRPr lang="en-US" sz="1000" dirty="0">
              <a:latin typeface="Arial" panose="020B0604020202020204" pitchFamily="34" charset="0"/>
              <a:cs typeface="Arial" panose="020B0604020202020204" pitchFamily="34" charset="0"/>
            </a:endParaRPr>
          </a:p>
        </p:txBody>
      </p:sp>
      <p:sp>
        <p:nvSpPr>
          <p:cNvPr id="3" name="TextBox 2"/>
          <p:cNvSpPr txBox="1"/>
          <p:nvPr/>
        </p:nvSpPr>
        <p:spPr>
          <a:xfrm>
            <a:off x="1809959" y="6748440"/>
            <a:ext cx="4756617" cy="2793072"/>
          </a:xfrm>
          <a:prstGeom prst="rect">
            <a:avLst/>
          </a:prstGeom>
          <a:noFill/>
        </p:spPr>
        <p:txBody>
          <a:bodyPr wrap="square" rtlCol="0">
            <a:spAutoFit/>
          </a:bodyPr>
          <a:lstStyle/>
          <a:p>
            <a:r>
              <a:rPr lang="en-US" sz="900" b="1" dirty="0"/>
              <a:t>Current portfolio</a:t>
            </a:r>
            <a:r>
              <a:rPr lang="en-US" sz="900" b="1" dirty="0" smtClean="0"/>
              <a:t>:</a:t>
            </a:r>
          </a:p>
          <a:p>
            <a:endParaRPr lang="en-US" sz="900" b="1" dirty="0" smtClean="0"/>
          </a:p>
          <a:p>
            <a:pPr marL="171450" lvl="0" indent="-171450">
              <a:buFont typeface="Arial" panose="020B0604020202020204" pitchFamily="34" charset="0"/>
              <a:buChar char="•"/>
            </a:pPr>
            <a:r>
              <a:rPr lang="en-US" sz="900" b="1" dirty="0" smtClean="0"/>
              <a:t>HR consultant with Saint Gobain International IT Delivery Centre , GCC</a:t>
            </a:r>
            <a:r>
              <a:rPr lang="en-US" sz="900" dirty="0" smtClean="0"/>
              <a:t> since December 2024. 60% bandwidth/week:</a:t>
            </a:r>
          </a:p>
          <a:p>
            <a:pPr marL="341163" lvl="1" indent="-171450" algn="just">
              <a:buFont typeface="Wingdings" panose="05000000000000000000" pitchFamily="2" charset="2"/>
              <a:buChar char="ü"/>
            </a:pPr>
            <a:r>
              <a:rPr lang="en-US" sz="900" dirty="0"/>
              <a:t>Shaping HR strategy by closely partnering with Leadership</a:t>
            </a:r>
          </a:p>
          <a:p>
            <a:pPr marL="341163" lvl="1" indent="-171450" algn="just">
              <a:buFont typeface="Wingdings" panose="05000000000000000000" pitchFamily="2" charset="2"/>
              <a:buChar char="ü"/>
            </a:pPr>
            <a:r>
              <a:rPr lang="en-US" sz="900" dirty="0"/>
              <a:t>Leading and implementing the capability framework</a:t>
            </a:r>
          </a:p>
          <a:p>
            <a:pPr marL="341163" lvl="1" indent="-171450" algn="just">
              <a:buFont typeface="Wingdings" panose="05000000000000000000" pitchFamily="2" charset="2"/>
              <a:buChar char="ü"/>
            </a:pPr>
            <a:r>
              <a:rPr lang="en-US" sz="900" dirty="0"/>
              <a:t>Other areas related to improvisations in HR domain wrt Talent Management, EES,Talent </a:t>
            </a:r>
            <a:r>
              <a:rPr lang="en-US" sz="900" dirty="0" smtClean="0"/>
              <a:t>acquisition, Training </a:t>
            </a:r>
            <a:r>
              <a:rPr lang="en-US" sz="900" dirty="0"/>
              <a:t>and Development and so on.</a:t>
            </a:r>
            <a:endParaRPr lang="en-IN" sz="900" dirty="0" smtClean="0"/>
          </a:p>
          <a:p>
            <a:pPr marL="341163" lvl="1" indent="-171450" algn="just">
              <a:buFont typeface="Wingdings" panose="05000000000000000000" pitchFamily="2" charset="2"/>
              <a:buChar char="ü"/>
            </a:pPr>
            <a:endParaRPr lang="en-IN" sz="900" dirty="0"/>
          </a:p>
          <a:p>
            <a:pPr marL="171450" lvl="0" indent="-171450">
              <a:buFont typeface="Arial" panose="020B0604020202020204" pitchFamily="34" charset="0"/>
              <a:buChar char="•"/>
            </a:pPr>
            <a:r>
              <a:rPr lang="en-US" sz="900" b="1" dirty="0"/>
              <a:t>Career Coach/Consultant</a:t>
            </a:r>
            <a:r>
              <a:rPr lang="en-US" sz="900" dirty="0"/>
              <a:t> for employees from small to mid sized and large organizations, associated with </a:t>
            </a:r>
            <a:r>
              <a:rPr lang="en-US" sz="900" b="1" dirty="0"/>
              <a:t>Right Management</a:t>
            </a:r>
            <a:r>
              <a:rPr lang="en-US" sz="900" dirty="0"/>
              <a:t>, MNC into career transition and support program</a:t>
            </a:r>
            <a:r>
              <a:rPr lang="en-US" sz="900" dirty="0" smtClean="0"/>
              <a:t>.</a:t>
            </a:r>
          </a:p>
          <a:p>
            <a:pPr lvl="0"/>
            <a:endParaRPr lang="en-IN" sz="900" dirty="0"/>
          </a:p>
          <a:p>
            <a:pPr marL="171450" lvl="0" indent="-171450">
              <a:buFont typeface="Arial" panose="020B0604020202020204" pitchFamily="34" charset="0"/>
              <a:buChar char="•"/>
            </a:pPr>
            <a:r>
              <a:rPr lang="en-US" sz="900" dirty="0"/>
              <a:t>Associated </a:t>
            </a:r>
            <a:r>
              <a:rPr lang="en-US" sz="900" dirty="0" smtClean="0"/>
              <a:t>with partners </a:t>
            </a:r>
            <a:r>
              <a:rPr lang="en-US" sz="900" b="1" dirty="0"/>
              <a:t>Board </a:t>
            </a:r>
            <a:r>
              <a:rPr lang="en-US" sz="900" b="1" dirty="0" smtClean="0"/>
              <a:t>Infinity, Atmadhruti</a:t>
            </a:r>
            <a:r>
              <a:rPr lang="en-US" sz="900" dirty="0" smtClean="0"/>
              <a:t> </a:t>
            </a:r>
            <a:r>
              <a:rPr lang="en-US" sz="900" dirty="0"/>
              <a:t>catering to Career </a:t>
            </a:r>
            <a:r>
              <a:rPr lang="en-US" sz="900" dirty="0" smtClean="0"/>
              <a:t>placement/support </a:t>
            </a:r>
            <a:r>
              <a:rPr lang="en-US" sz="900" dirty="0"/>
              <a:t>programs for students from Tier I/II/III management colleges</a:t>
            </a:r>
            <a:r>
              <a:rPr lang="en-US" sz="900" dirty="0" smtClean="0"/>
              <a:t>.</a:t>
            </a:r>
          </a:p>
          <a:p>
            <a:pPr lvl="0"/>
            <a:endParaRPr lang="en-IN" sz="900" dirty="0"/>
          </a:p>
          <a:p>
            <a:pPr marL="171450" lvl="0" indent="-171450">
              <a:buFont typeface="Arial" panose="020B0604020202020204" pitchFamily="34" charset="0"/>
              <a:buChar char="•"/>
            </a:pPr>
            <a:r>
              <a:rPr lang="en-US" sz="900" dirty="0"/>
              <a:t>Associated with </a:t>
            </a:r>
            <a:r>
              <a:rPr lang="en-US" sz="900" b="1" dirty="0"/>
              <a:t>Nivritti </a:t>
            </a:r>
            <a:r>
              <a:rPr lang="en-US" sz="900" b="1" dirty="0" smtClean="0"/>
              <a:t>Associates,Strengthscape</a:t>
            </a:r>
            <a:r>
              <a:rPr lang="en-US" sz="900" dirty="0" smtClean="0"/>
              <a:t> </a:t>
            </a:r>
            <a:r>
              <a:rPr lang="en-US" sz="900" dirty="0"/>
              <a:t>for Training Interventions with renowned Indian large scale groups.</a:t>
            </a:r>
            <a:endParaRPr lang="en-IN" sz="900" dirty="0"/>
          </a:p>
          <a:p>
            <a:pPr marL="171450" indent="-171450">
              <a:buFont typeface="Arial" panose="020B0604020202020204" pitchFamily="34" charset="0"/>
              <a:buChar char="•"/>
            </a:pPr>
            <a:endParaRPr lang="en-US" sz="900" dirty="0" smtClean="0"/>
          </a:p>
          <a:p>
            <a:pPr algn="just">
              <a:lnSpc>
                <a:spcPct val="150000"/>
              </a:lnSpc>
            </a:pPr>
            <a:endParaRPr lang="en-US" sz="900" dirty="0">
              <a:latin typeface="Arial" panose="020B0604020202020204" pitchFamily="34" charset="0"/>
              <a:cs typeface="Arial" panose="020B0604020202020204" pitchFamily="34" charset="0"/>
            </a:endParaRPr>
          </a:p>
        </p:txBody>
      </p:sp>
      <p:sp>
        <p:nvSpPr>
          <p:cNvPr id="21" name="TextBox 20"/>
          <p:cNvSpPr txBox="1"/>
          <p:nvPr/>
        </p:nvSpPr>
        <p:spPr>
          <a:xfrm>
            <a:off x="1779943" y="4950767"/>
            <a:ext cx="2943389" cy="1338828"/>
          </a:xfrm>
          <a:prstGeom prst="rect">
            <a:avLst/>
          </a:prstGeom>
          <a:noFill/>
        </p:spPr>
        <p:txBody>
          <a:bodyPr wrap="square" rtlCol="0">
            <a:spAutoFit/>
          </a:bodyPr>
          <a:lstStyle/>
          <a:p>
            <a:pPr marL="171450" indent="-171450">
              <a:lnSpc>
                <a:spcPct val="150000"/>
              </a:lnSpc>
              <a:buFont typeface="Wingdings" panose="05000000000000000000" pitchFamily="2" charset="2"/>
              <a:buChar char="v"/>
            </a:pPr>
            <a:r>
              <a:rPr lang="en-US" sz="900" dirty="0" smtClean="0">
                <a:latin typeface="Arial" panose="020B0604020202020204" pitchFamily="34" charset="0"/>
                <a:cs typeface="Arial" panose="020B0604020202020204" pitchFamily="34" charset="0"/>
              </a:rPr>
              <a:t>Career,Life Coaching-Coaching mid, senior leaders, Management graduates</a:t>
            </a:r>
          </a:p>
          <a:p>
            <a:pPr marL="171450" indent="-171450">
              <a:lnSpc>
                <a:spcPct val="150000"/>
              </a:lnSpc>
              <a:buFont typeface="Wingdings" panose="05000000000000000000" pitchFamily="2" charset="2"/>
              <a:buChar char="v"/>
            </a:pPr>
            <a:r>
              <a:rPr lang="en-US" sz="900" dirty="0" smtClean="0">
                <a:latin typeface="Arial" panose="020B0604020202020204" pitchFamily="34" charset="0"/>
                <a:cs typeface="Arial" panose="020B0604020202020204" pitchFamily="34" charset="0"/>
              </a:rPr>
              <a:t>Culture embodiment</a:t>
            </a:r>
          </a:p>
          <a:p>
            <a:pPr marL="171450" indent="-171450" algn="just">
              <a:lnSpc>
                <a:spcPct val="150000"/>
              </a:lnSpc>
              <a:buFont typeface="Wingdings" panose="05000000000000000000" pitchFamily="2" charset="2"/>
              <a:buChar char="v"/>
            </a:pPr>
            <a:r>
              <a:rPr lang="en-US" sz="900" dirty="0" smtClean="0">
                <a:latin typeface="Arial" panose="020B0604020202020204" pitchFamily="34" charset="0"/>
                <a:cs typeface="Arial" panose="020B0604020202020204" pitchFamily="34" charset="0"/>
              </a:rPr>
              <a:t>Workforce strategy</a:t>
            </a:r>
          </a:p>
          <a:p>
            <a:pPr marL="171450" indent="-171450" algn="just">
              <a:lnSpc>
                <a:spcPct val="150000"/>
              </a:lnSpc>
              <a:buFont typeface="Wingdings" panose="05000000000000000000" pitchFamily="2" charset="2"/>
              <a:buChar char="v"/>
            </a:pPr>
            <a:r>
              <a:rPr lang="en-US" sz="900" dirty="0" smtClean="0">
                <a:latin typeface="Arial" panose="020B0604020202020204" pitchFamily="34" charset="0"/>
                <a:cs typeface="Arial" panose="020B0604020202020204" pitchFamily="34" charset="0"/>
              </a:rPr>
              <a:t>Employee Lifecycle</a:t>
            </a:r>
          </a:p>
          <a:p>
            <a:pPr marL="171450" indent="-171450" algn="just">
              <a:lnSpc>
                <a:spcPct val="150000"/>
              </a:lnSpc>
              <a:buFont typeface="Wingdings" panose="05000000000000000000" pitchFamily="2" charset="2"/>
              <a:buChar char="v"/>
            </a:pPr>
            <a:r>
              <a:rPr lang="en-US" sz="900" dirty="0" smtClean="0">
                <a:latin typeface="Arial" panose="020B0604020202020204" pitchFamily="34" charset="0"/>
                <a:cs typeface="Arial" panose="020B0604020202020204" pitchFamily="34" charset="0"/>
              </a:rPr>
              <a:t>Talent Management</a:t>
            </a:r>
            <a:endParaRPr lang="en-US" sz="900" dirty="0">
              <a:latin typeface="Arial" panose="020B0604020202020204" pitchFamily="34" charset="0"/>
              <a:cs typeface="Arial" panose="020B0604020202020204" pitchFamily="34" charset="0"/>
            </a:endParaRPr>
          </a:p>
        </p:txBody>
      </p:sp>
      <p:sp>
        <p:nvSpPr>
          <p:cNvPr id="4" name="Rectangle 3"/>
          <p:cNvSpPr/>
          <p:nvPr/>
        </p:nvSpPr>
        <p:spPr>
          <a:xfrm>
            <a:off x="1809959" y="1163490"/>
            <a:ext cx="4897548" cy="3416320"/>
          </a:xfrm>
          <a:prstGeom prst="rect">
            <a:avLst/>
          </a:prstGeom>
        </p:spPr>
        <p:txBody>
          <a:bodyPr wrap="square">
            <a:spAutoFit/>
          </a:bodyPr>
          <a:lstStyle/>
          <a:p>
            <a:pPr algn="just" fontAlgn="base"/>
            <a:r>
              <a:rPr lang="en-IN" sz="800" dirty="0"/>
              <a:t>Shreya currently works as an Independent Coach/ Consultant and is passionate about training and coaching people and helping them achieve their dreams and reach their potential</a:t>
            </a:r>
            <a:r>
              <a:rPr lang="en-IN" sz="800" dirty="0" smtClean="0"/>
              <a:t>. </a:t>
            </a:r>
            <a:r>
              <a:rPr lang="en-IN" sz="800" b="1" dirty="0" smtClean="0">
                <a:solidFill>
                  <a:srgbClr val="0070C0"/>
                </a:solidFill>
              </a:rPr>
              <a:t>Shreya is working with Right Management , Board Infinity and other partners as a Career&amp;Life Coach for about </a:t>
            </a:r>
            <a:r>
              <a:rPr lang="en-IN" sz="800" b="1" dirty="0">
                <a:solidFill>
                  <a:srgbClr val="0070C0"/>
                </a:solidFill>
              </a:rPr>
              <a:t>2</a:t>
            </a:r>
            <a:r>
              <a:rPr lang="en-IN" sz="800" b="1" dirty="0" smtClean="0">
                <a:solidFill>
                  <a:srgbClr val="0070C0"/>
                </a:solidFill>
              </a:rPr>
              <a:t> years and has coached 350+candidates across IT, Manufacturing, BFSI and Healthcare domains</a:t>
            </a:r>
            <a:r>
              <a:rPr lang="en-IN" sz="800" dirty="0" smtClean="0">
                <a:solidFill>
                  <a:srgbClr val="0070C0"/>
                </a:solidFill>
              </a:rPr>
              <a:t>. </a:t>
            </a:r>
            <a:r>
              <a:rPr lang="en-IN" sz="800" dirty="0">
                <a:solidFill>
                  <a:srgbClr val="0070C0"/>
                </a:solidFill>
              </a:rPr>
              <a:t>She further takes deep interest in the organization development aspect considering the complete gamut of human resources with her profound expertise in strengthening, building processes and deep dive into people strategy, therefore translating them into </a:t>
            </a:r>
            <a:r>
              <a:rPr lang="en-IN" sz="800" dirty="0" smtClean="0">
                <a:solidFill>
                  <a:srgbClr val="0070C0"/>
                </a:solidFill>
              </a:rPr>
              <a:t>actionable. </a:t>
            </a:r>
            <a:r>
              <a:rPr lang="en-IN" sz="800" b="1" dirty="0" smtClean="0">
                <a:solidFill>
                  <a:srgbClr val="0070C0"/>
                </a:solidFill>
              </a:rPr>
              <a:t>She also has been working with renowned  brand’s GCC in speciality glass industry since December,2024 helping the organization in shaping People strategy.</a:t>
            </a:r>
          </a:p>
          <a:p>
            <a:pPr algn="just" fontAlgn="base"/>
            <a:r>
              <a:rPr lang="en-IN" sz="800" b="1" dirty="0">
                <a:solidFill>
                  <a:srgbClr val="0070C0"/>
                </a:solidFill>
              </a:rPr>
              <a:t>								</a:t>
            </a:r>
            <a:endParaRPr lang="en-IN" sz="800" dirty="0">
              <a:solidFill>
                <a:srgbClr val="0070C0"/>
              </a:solidFill>
            </a:endParaRPr>
          </a:p>
          <a:p>
            <a:pPr algn="just" fontAlgn="base"/>
            <a:r>
              <a:rPr lang="en-IN" sz="800" dirty="0"/>
              <a:t>She began her career in Avaya India Pvt. Ltd. and has risen through ranks and various roles thereby handling multiple roles within Human Resources. She was the key person to develop and lay the onboarding foundation across Asia Pacific. While continuing with Avaya, Shreya accomplished completion of post-graduation in HRM (executive program) from XLRI and was a ranker (3</a:t>
            </a:r>
            <a:r>
              <a:rPr lang="en-IN" sz="800" baseline="30000" dirty="0"/>
              <a:t>rd</a:t>
            </a:r>
            <a:r>
              <a:rPr lang="en-IN" sz="800" dirty="0"/>
              <a:t>). Post Avaya assignment, Shreya had spearheaded Talent Acquisition function in Walt Disney, worked in core HR business partnering and HR leadership roles (Pan India, South Asia) with SBI General Insurance, Panacea Biotec, Nobel Biocare (Danaher group), DSM.</a:t>
            </a:r>
          </a:p>
          <a:p>
            <a:pPr algn="just" fontAlgn="base"/>
            <a:endParaRPr lang="en-IN" sz="800" dirty="0" smtClean="0"/>
          </a:p>
          <a:p>
            <a:pPr algn="just" fontAlgn="base"/>
            <a:r>
              <a:rPr lang="en-IN" sz="800" dirty="0" smtClean="0"/>
              <a:t>Shreya </a:t>
            </a:r>
            <a:r>
              <a:rPr lang="en-IN" sz="800" dirty="0"/>
              <a:t>while working with organizations has played a critical role in organization </a:t>
            </a:r>
            <a:r>
              <a:rPr lang="en-IN" sz="800" dirty="0" smtClean="0"/>
              <a:t>development. She </a:t>
            </a:r>
            <a:r>
              <a:rPr lang="en-IN" sz="800" dirty="0"/>
              <a:t>has been working with cross-functional teams, mid to senior leaders in driving agenda on People and Engagement Strategies.</a:t>
            </a:r>
          </a:p>
          <a:p>
            <a:pPr algn="just"/>
            <a:endParaRPr lang="en-US" sz="800" dirty="0" smtClean="0"/>
          </a:p>
          <a:p>
            <a:pPr algn="just"/>
            <a:r>
              <a:rPr lang="en-US" sz="800" dirty="0" smtClean="0"/>
              <a:t>Shreya </a:t>
            </a:r>
            <a:r>
              <a:rPr lang="en-US" sz="800" dirty="0"/>
              <a:t>has also been associated with NGO-DBM India imparting education to students from unserved background and communities. Focus area of training has been on Corporate ways @ Work.</a:t>
            </a:r>
            <a:endParaRPr lang="en-IN" sz="800" dirty="0"/>
          </a:p>
          <a:p>
            <a:pPr algn="just"/>
            <a:r>
              <a:rPr lang="en-US" sz="800" dirty="0"/>
              <a:t> </a:t>
            </a:r>
            <a:endParaRPr lang="en-IN" sz="800" dirty="0"/>
          </a:p>
          <a:p>
            <a:pPr algn="just"/>
            <a:r>
              <a:rPr lang="en-US" sz="800" b="1" dirty="0"/>
              <a:t>Professional / Corporate Experience</a:t>
            </a:r>
            <a:endParaRPr lang="en-IN" sz="800" dirty="0"/>
          </a:p>
          <a:p>
            <a:pPr algn="just"/>
            <a:r>
              <a:rPr lang="en-IN" sz="800" dirty="0"/>
              <a:t>People Partner, South Asia, DSM (March 2018-Dec 2022)</a:t>
            </a:r>
          </a:p>
          <a:p>
            <a:pPr algn="just"/>
            <a:r>
              <a:rPr lang="en-IN" sz="800" dirty="0"/>
              <a:t>Senior Manager, Human Resources, Nobel Biocare India Pvt. Ltd. (Danaher Corporation)-  (Apr 2013 -Mar 2018)</a:t>
            </a:r>
          </a:p>
          <a:p>
            <a:pPr algn="just"/>
            <a:r>
              <a:rPr lang="en-IN" sz="800" dirty="0"/>
              <a:t>Other organizations and roles- June 2005- Feb 2013 </a:t>
            </a:r>
            <a:endParaRPr lang="en-US" sz="900" dirty="0">
              <a:latin typeface="Arial" panose="020B0604020202020204" pitchFamily="34" charset="0"/>
              <a:cs typeface="Arial" panose="020B0604020202020204" pitchFamily="34" charset="0"/>
            </a:endParaRPr>
          </a:p>
        </p:txBody>
      </p:sp>
      <p:sp>
        <p:nvSpPr>
          <p:cNvPr id="23" name="TextBox 22"/>
          <p:cNvSpPr txBox="1"/>
          <p:nvPr/>
        </p:nvSpPr>
        <p:spPr>
          <a:xfrm>
            <a:off x="4753248" y="4385308"/>
            <a:ext cx="1954259" cy="507831"/>
          </a:xfrm>
          <a:prstGeom prst="rect">
            <a:avLst/>
          </a:prstGeom>
          <a:noFill/>
        </p:spPr>
        <p:txBody>
          <a:bodyPr wrap="square" rtlCol="0">
            <a:spAutoFit/>
          </a:bodyPr>
          <a:lstStyle/>
          <a:p>
            <a:pPr algn="just">
              <a:lnSpc>
                <a:spcPct val="150000"/>
              </a:lnSpc>
            </a:pPr>
            <a:endParaRPr lang="en-US" sz="900" dirty="0">
              <a:latin typeface="Arial" panose="020B0604020202020204" pitchFamily="34" charset="0"/>
              <a:cs typeface="Arial" panose="020B0604020202020204" pitchFamily="34" charset="0"/>
            </a:endParaRPr>
          </a:p>
          <a:p>
            <a:pPr marL="171450" indent="-171450" algn="just">
              <a:lnSpc>
                <a:spcPct val="150000"/>
              </a:lnSpc>
              <a:buFont typeface="Wingdings" panose="05000000000000000000" pitchFamily="2" charset="2"/>
              <a:buChar char="v"/>
            </a:pPr>
            <a:endParaRPr lang="en-US" sz="900" dirty="0">
              <a:latin typeface="Arial" panose="020B0604020202020204" pitchFamily="34" charset="0"/>
              <a:cs typeface="Arial" panose="020B0604020202020204" pitchFamily="34" charset="0"/>
            </a:endParaRPr>
          </a:p>
        </p:txBody>
      </p:sp>
      <p:sp>
        <p:nvSpPr>
          <p:cNvPr id="25" name="TextBox 24"/>
          <p:cNvSpPr txBox="1"/>
          <p:nvPr/>
        </p:nvSpPr>
        <p:spPr>
          <a:xfrm>
            <a:off x="105913" y="9356416"/>
            <a:ext cx="1628800" cy="553998"/>
          </a:xfrm>
          <a:prstGeom prst="rect">
            <a:avLst/>
          </a:prstGeom>
          <a:noFill/>
          <a:ln>
            <a:noFill/>
          </a:ln>
        </p:spPr>
        <p:txBody>
          <a:bodyPr wrap="square" rtlCol="0">
            <a:spAutoFit/>
          </a:bodyPr>
          <a:lstStyle/>
          <a:p>
            <a:pPr algn="just"/>
            <a:r>
              <a:rPr lang="en-US" sz="1050" b="1" dirty="0">
                <a:latin typeface="Arial" panose="020B0604020202020204" pitchFamily="34" charset="0"/>
                <a:cs typeface="Arial" panose="020B0604020202020204" pitchFamily="34" charset="0"/>
              </a:rPr>
              <a:t>Location</a:t>
            </a:r>
          </a:p>
          <a:p>
            <a:pPr algn="just"/>
            <a:endParaRPr lang="en-US" sz="1000" dirty="0">
              <a:latin typeface="Book Antiqua" panose="02040602050305030304" pitchFamily="18" charset="0"/>
            </a:endParaRPr>
          </a:p>
          <a:p>
            <a:pPr marL="171450" indent="-171450" algn="just">
              <a:buFont typeface="Arial" panose="020B0604020202020204" pitchFamily="34" charset="0"/>
              <a:buChar char="•"/>
            </a:pPr>
            <a:r>
              <a:rPr lang="en-US" sz="900" dirty="0" smtClean="0">
                <a:latin typeface="Arial" panose="020B0604020202020204" pitchFamily="34" charset="0"/>
                <a:cs typeface="Arial" panose="020B0604020202020204" pitchFamily="34" charset="0"/>
              </a:rPr>
              <a:t>Mumbai,India</a:t>
            </a:r>
            <a:endParaRPr lang="en-US" sz="900" dirty="0">
              <a:latin typeface="Arial" panose="020B0604020202020204" pitchFamily="34" charset="0"/>
              <a:cs typeface="Arial" panose="020B0604020202020204" pitchFamily="34" charset="0"/>
            </a:endParaRPr>
          </a:p>
        </p:txBody>
      </p:sp>
      <p:sp>
        <p:nvSpPr>
          <p:cNvPr id="5" name="TextBox 4"/>
          <p:cNvSpPr txBox="1"/>
          <p:nvPr/>
        </p:nvSpPr>
        <p:spPr>
          <a:xfrm>
            <a:off x="206793" y="1385362"/>
            <a:ext cx="1427041" cy="415498"/>
          </a:xfrm>
          <a:prstGeom prst="rect">
            <a:avLst/>
          </a:prstGeom>
          <a:noFill/>
        </p:spPr>
        <p:txBody>
          <a:bodyPr wrap="square" rtlCol="0">
            <a:spAutoFit/>
          </a:bodyPr>
          <a:lstStyle/>
          <a:p>
            <a:r>
              <a:rPr lang="en-US" sz="1050" dirty="0"/>
              <a:t>Insert Your Professional Picture</a:t>
            </a:r>
          </a:p>
        </p:txBody>
      </p:sp>
      <p:pic>
        <p:nvPicPr>
          <p:cNvPr id="22" name="Picture 21"/>
          <p:cNvPicPr/>
          <p:nvPr/>
        </p:nvPicPr>
        <p:blipFill>
          <a:blip r:embed="rId3">
            <a:extLst>
              <a:ext uri="{28A0092B-C50C-407E-A947-70E740481C1C}">
                <a14:useLocalDpi xmlns:a14="http://schemas.microsoft.com/office/drawing/2010/main" val="0"/>
              </a:ext>
            </a:extLst>
          </a:blip>
          <a:stretch>
            <a:fillRect/>
          </a:stretch>
        </p:blipFill>
        <p:spPr>
          <a:xfrm>
            <a:off x="-2856" y="822918"/>
            <a:ext cx="1671725" cy="1488339"/>
          </a:xfrm>
          <a:prstGeom prst="rect">
            <a:avLst/>
          </a:prstGeom>
        </p:spPr>
      </p:pic>
    </p:spTree>
    <p:extLst>
      <p:ext uri="{BB962C8B-B14F-4D97-AF65-F5344CB8AC3E}">
        <p14:creationId xmlns:p14="http://schemas.microsoft.com/office/powerpoint/2010/main" val="6651283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6504</TotalTime>
  <Words>454</Words>
  <Application>Microsoft Office PowerPoint</Application>
  <PresentationFormat>A4 Paper (210x297 mm)</PresentationFormat>
  <Paragraphs>58</Paragraphs>
  <Slides>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Book Antiqua</vt:lpstr>
      <vt:lpstr>Calibri</vt:lpstr>
      <vt:lpstr>Calibri Light</vt:lpstr>
      <vt:lpstr>Century Gothic</vt:lpstr>
      <vt:lpstr>Wingdings</vt:lpstr>
      <vt:lpstr>Office Theme</vt:lpstr>
      <vt:lpstr>Custom Design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Payal, Ashwin (Mumbai)</dc:creator>
  <cp:lastModifiedBy>DELL</cp:lastModifiedBy>
  <cp:revision>121</cp:revision>
  <dcterms:created xsi:type="dcterms:W3CDTF">2019-05-16T06:02:34Z</dcterms:created>
  <dcterms:modified xsi:type="dcterms:W3CDTF">2025-05-17T15:20:59Z</dcterms:modified>
</cp:coreProperties>
</file>